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9044CB-BBC9-4A88-99EA-C933932196B9}">
  <a:tblStyle styleId="{CC9044CB-BBC9-4A88-99EA-C933932196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5574f29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5574f29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dca113e1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dca113e1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cb7973f7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cb7973f7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f6f138a3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f6f138a3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f6f138a3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f6f138a3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f6f138a3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f6f138a3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f6f138a36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f6f138a3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dca113e1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dca113e1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f6f138a3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f6f138a3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230981a6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230981a6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dca113e1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dca113e1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cb7973f7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cb7973f7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230981a6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9230981a6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542bbcba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542bbcba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cb7973f7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cb7973f7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78c3817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78c3817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78c3817b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78c3817b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78c3817b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478c3817b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78c3817b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478c3817b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78c3817b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78c3817b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b7973f7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cb7973f7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0c162dc45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0c162dc45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dca113e1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dca113e1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dca113e1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dca113e1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0c162dc45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90c162dc45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0c162dc45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90c162dc45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90c162dc45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90c162dc45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dca113e1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dca113e1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dca113e1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dca113e1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dca113e1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dca113e1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5574f29f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5574f29f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dca113e1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dca113e1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cb7973f7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cb7973f7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www.google.com/url?sa=i&amp;url=https%3A%2F%2Fmachinelearningmastery.com%2Fthe-vision-transformer-model%2F&amp;psig=AOvVaw0xIZx9VNfbp8V7rkFdXkaA&amp;ust=1697240044371000&amp;source=images&amp;cd=vfe&amp;opi=89978449&amp;ved=0CBMQjhxqFwoTCMD-n4fW8YEDFQAAAAAdAAAAABAI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google.com/url?sa=i&amp;url=https%3A%2F%2Fhousekdk.gitbook.io%2Fml%2Fml%2Fcomputer-vision-transformer-based%2Fdeit-training-data-efficient-image-transformers-and-distillation-through-attention&amp;psig=AOvVaw1i_Wdr6ySWQ8uq9Hq0C2BR&amp;ust=1697240178009000&amp;source=images&amp;cd=vfe&amp;opi=89978449&amp;ved=0CBMQjhxqFwoTCPCd98bW8YEDFQAAAAAdAAAAABAE" TargetMode="External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1" Type="http://schemas.openxmlformats.org/officeDocument/2006/relationships/image" Target="../media/image18.png"/><Relationship Id="rId10" Type="http://schemas.openxmlformats.org/officeDocument/2006/relationships/image" Target="../media/image28.png"/><Relationship Id="rId9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.png"/><Relationship Id="rId8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3.png"/><Relationship Id="rId13" Type="http://schemas.openxmlformats.org/officeDocument/2006/relationships/image" Target="../media/image29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7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Relationship Id="rId8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hyperlink" Target="https://plantvillage.psu.edu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www.researchgate.net/figure/A-schematic-illustration-of-the-DenseNet-121-architecture-82_fig5_334170752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0" Type="http://schemas.openxmlformats.org/officeDocument/2006/relationships/image" Target="../media/image31.png"/><Relationship Id="rId9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Disease Detection: Comparison of CNNs and Transformers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729450" y="3168750"/>
            <a:ext cx="70140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Ayush Munjal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Guide: Prof. Rajbabu Velmurugan 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DDP Phase-1 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Department of Electrical Engineering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IIT Bombay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t-SNE analysis of DenseNet121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950" y="1853850"/>
            <a:ext cx="3465106" cy="26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6436475" y="4297900"/>
            <a:ext cx="18645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t-SNE plot of Final model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t-Distributed Stochastic Neighbor Embedding is a technique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f</a:t>
            </a:r>
            <a:r>
              <a:rPr lang="en">
                <a:solidFill>
                  <a:schemeClr val="dk2"/>
                </a:solidFill>
              </a:rPr>
              <a:t>or dimensionality reduction for visualization of high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d</a:t>
            </a:r>
            <a:r>
              <a:rPr lang="en">
                <a:solidFill>
                  <a:schemeClr val="dk2"/>
                </a:solidFill>
              </a:rPr>
              <a:t>imension data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Used to explore patterns within the data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00" y="462625"/>
            <a:ext cx="2877100" cy="21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075" y="462625"/>
            <a:ext cx="2877100" cy="217228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991200" y="4774900"/>
            <a:ext cx="2504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t-SNE plot for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Denseblock3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5380675" y="4774900"/>
            <a:ext cx="2504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t-SNE plot for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Denseblock4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200" y="2726125"/>
            <a:ext cx="2877100" cy="217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075" y="2726125"/>
            <a:ext cx="2877100" cy="21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991075" y="2473650"/>
            <a:ext cx="2504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t-SNE plot for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Denseblock1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5380675" y="2473650"/>
            <a:ext cx="25047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t-SNE plot for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Denseblock2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From the results in the previous slide we can observe </a:t>
            </a:r>
            <a:endParaRPr sz="15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Clusters in t-SNE plots become more separated in the latter layers than earlier layers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This shows that latter layers are more important in deciding the final label of image than earlier layers as expected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729450" y="2078875"/>
            <a:ext cx="7688700" cy="26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Usually used in NLP </a:t>
            </a:r>
            <a:r>
              <a:rPr lang="en">
                <a:solidFill>
                  <a:schemeClr val="dk2"/>
                </a:solidFill>
              </a:rPr>
              <a:t>tasks</a:t>
            </a:r>
            <a:r>
              <a:rPr lang="en">
                <a:solidFill>
                  <a:schemeClr val="dk2"/>
                </a:solidFill>
              </a:rPr>
              <a:t> for contextual information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Q - Query matrix: Vector representation of target word in the sequence 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K - keys: Vector representation of all words in the sequence 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V - Value matrix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150" y="2379025"/>
            <a:ext cx="3114601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729450" y="1853850"/>
            <a:ext cx="7688700" cy="32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Self-attention + Neural Network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Encoder and Decoder architecture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Stores the spatial information along with the value of the pixel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Uses large amount of data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Vision Transformer (Google Research)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Data Efficient Image Transformers (Facebook Research)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Bidirectional</a:t>
            </a:r>
            <a:r>
              <a:rPr lang="en">
                <a:solidFill>
                  <a:schemeClr val="dk2"/>
                </a:solidFill>
              </a:rPr>
              <a:t> Encoder Representations from Transformers (BERT)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GPT-3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Transformer (ViT)</a:t>
            </a:r>
            <a:r>
              <a:rPr b="0" lang="en" sz="866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Dosovitskiy, A., Beyer, L., Kolesnikov, A., Weissenborn, D., Uszkoreit, J., Unterthiner, T., &amp; Houlsby, N. (2021). An image is worth 16x16 words: Transformers for image recognition at scale. arXiv preprint arXiv:2010.11929</a:t>
            </a:r>
            <a:r>
              <a:rPr lang="en" sz="2266"/>
              <a:t> </a:t>
            </a:r>
            <a:endParaRPr sz="2266"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729450" y="2078875"/>
            <a:ext cx="7688700" cy="26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Pre-trained on ImageNet 21k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Uses self-attention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Uses positional encoding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Requires large amount of data for training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MLP Head - Two layer classification network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15+ variants based on patch size, architecture,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re-training dataset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675" y="2078875"/>
            <a:ext cx="3987976" cy="28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4808575" y="4582425"/>
            <a:ext cx="65571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Architecture of ViT model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(</a:t>
            </a:r>
            <a:r>
              <a:rPr i="1" lang="en" sz="1000">
                <a:latin typeface="Lato"/>
                <a:ea typeface="Lato"/>
                <a:cs typeface="Lato"/>
                <a:sym typeface="Lato"/>
              </a:rPr>
              <a:t>Source</a:t>
            </a:r>
            <a:r>
              <a:rPr i="1" lang="en" sz="1000">
                <a:latin typeface="Lato"/>
                <a:ea typeface="Lato"/>
                <a:cs typeface="Lato"/>
                <a:sym typeface="Lato"/>
              </a:rPr>
              <a:t>: </a:t>
            </a:r>
            <a:r>
              <a:rPr i="1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The Vision Transformer Model-MachineLearningMastery.com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Pre-trained on ImageNet-1k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Provides </a:t>
            </a:r>
            <a:r>
              <a:rPr lang="en">
                <a:solidFill>
                  <a:schemeClr val="dk2"/>
                </a:solidFill>
              </a:rPr>
              <a:t>bett</a:t>
            </a:r>
            <a:r>
              <a:rPr lang="en">
                <a:solidFill>
                  <a:schemeClr val="dk2"/>
                </a:solidFill>
              </a:rPr>
              <a:t>er performance with less computation cost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Architecture based on ViT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2384225" y="4692050"/>
            <a:ext cx="65571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Architecture of DeiT model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(</a:t>
            </a:r>
            <a:r>
              <a:rPr i="1" lang="en" sz="1100">
                <a:latin typeface="Lato"/>
                <a:ea typeface="Lato"/>
                <a:cs typeface="Lato"/>
                <a:sym typeface="Lato"/>
              </a:rPr>
              <a:t>Source </a:t>
            </a:r>
            <a:r>
              <a:rPr i="1" lang="en" sz="1100">
                <a:latin typeface="Lato"/>
                <a:ea typeface="Lato"/>
                <a:cs typeface="Lato"/>
                <a:sym typeface="Lato"/>
              </a:rPr>
              <a:t>: </a:t>
            </a:r>
            <a:r>
              <a:rPr i="1"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DeiT(Training Data efficient image transformers &amp; distillation through attention)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)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100" y="2623725"/>
            <a:ext cx="5001376" cy="21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Efficient Image Transformers (DeiT) </a:t>
            </a:r>
            <a:r>
              <a:rPr b="0" lang="en" sz="866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Touvron, H., Cord, M., Douze, M., Jegou, H., Joulin, A., &amp; Lapoujade, M. (2021). Training data-efficient image transformers &amp; distillation through attention. arXiv preprint arXiv:2012.12877</a:t>
            </a:r>
            <a:endParaRPr sz="22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Both models were fine-tuned on PlantVillage dataset for tomato classes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Google colab gpu was used for training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Test accuracy achieved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95% with DeiT model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98.8% with ViT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three models</a:t>
            </a:r>
            <a:endParaRPr/>
          </a:p>
        </p:txBody>
      </p:sp>
      <p:graphicFrame>
        <p:nvGraphicFramePr>
          <p:cNvPr id="234" name="Google Shape;234;p30"/>
          <p:cNvGraphicFramePr/>
          <p:nvPr/>
        </p:nvGraphicFramePr>
        <p:xfrm>
          <a:off x="1206375" y="212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{CC9044CB-BBC9-4A88-99EA-C933932196B9}</a:tableStyleId>
              </a:tblPr>
              <a:tblGrid>
                <a:gridCol w="1610475"/>
                <a:gridCol w="1828100"/>
                <a:gridCol w="1597950"/>
                <a:gridCol w="1883000"/>
              </a:tblGrid>
              <a:tr h="41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DenseNet121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DeiT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ViT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53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Train acc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89% (20 epochs)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91% (20 epochs)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98%</a:t>
                      </a:r>
                      <a:r>
                        <a:rPr lang="en" sz="1500"/>
                        <a:t> (10 epochs)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1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Test acc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92%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95%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98%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1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Time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77 s/epoch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60 </a:t>
                      </a:r>
                      <a:r>
                        <a:rPr lang="en" sz="1500"/>
                        <a:t>s/epoch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450 s/epoch</a:t>
                      </a:r>
                      <a:endParaRPr sz="1500"/>
                    </a:p>
                  </a:txBody>
                  <a:tcPr marT="63500" marB="63500" marR="63500" marL="63500"/>
                </a:tc>
              </a:tr>
              <a:tr h="41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Size of model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29 MB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21.4 MB</a:t>
                      </a:r>
                      <a:endParaRPr sz="15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327.3 MB</a:t>
                      </a:r>
                      <a:endParaRPr sz="15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4525"/>
            <a:ext cx="1610200" cy="16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" y="470850"/>
            <a:ext cx="1610211" cy="16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0200" y="2076675"/>
            <a:ext cx="1610200" cy="16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0200" y="473014"/>
            <a:ext cx="1610200" cy="16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0400" y="470872"/>
            <a:ext cx="1610200" cy="160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0400" y="2065787"/>
            <a:ext cx="1610200" cy="16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0400" y="3680375"/>
            <a:ext cx="1610200" cy="14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" y="3680375"/>
            <a:ext cx="1610200" cy="14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10200" y="3680375"/>
            <a:ext cx="1610200" cy="14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5166825" y="895075"/>
            <a:ext cx="3393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Original images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5166825" y="2527500"/>
            <a:ext cx="3393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GradCAM result for DenseNet121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5166825" y="3994950"/>
            <a:ext cx="3393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Attention map for DeiT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Motivation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PlantVillage </a:t>
            </a:r>
            <a:r>
              <a:rPr lang="en">
                <a:solidFill>
                  <a:srgbClr val="000000"/>
                </a:solidFill>
              </a:rPr>
              <a:t>Dataset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Basic CNN model experiments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Transformers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Comparison of </a:t>
            </a:r>
            <a:r>
              <a:rPr lang="en">
                <a:solidFill>
                  <a:srgbClr val="000000"/>
                </a:solidFill>
              </a:rPr>
              <a:t>Transformers</a:t>
            </a:r>
            <a:r>
              <a:rPr lang="en">
                <a:solidFill>
                  <a:srgbClr val="000000"/>
                </a:solidFill>
              </a:rPr>
              <a:t> model with CNN model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TiH Onion Dataset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From the results in the previous slide we can observe </a:t>
            </a:r>
            <a:endParaRPr sz="15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Transformers provide higher accuracy values than CNNs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Further transformer models are much more interpretable 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These models focus on more important parts of the image due to attention mechanism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Leaf extraction from outdoor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Nantheera Anantrasirichai, Sion Hannuna, and Nishan Canagarajah. "Automatic Leaf Extraction from Outdoor Images." arXiv preprint arXiv:1709.06437 (2017)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729450" y="2078875"/>
            <a:ext cx="7688700" cy="25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This paper proposes an leaf extraction technique through the following steps:</a:t>
            </a:r>
            <a:endParaRPr sz="15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Non-greeen background removed by histogram thresholding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Local entropy used for removal of high texture/green background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Further refinement:</a:t>
            </a:r>
            <a:endParaRPr sz="1300">
              <a:solidFill>
                <a:schemeClr val="dk2"/>
              </a:solidFill>
            </a:endParaRPr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</a:pPr>
            <a:r>
              <a:rPr lang="en">
                <a:solidFill>
                  <a:schemeClr val="dk2"/>
                </a:solidFill>
              </a:rPr>
              <a:t>Using Hough transform to detect veins in leaf</a:t>
            </a:r>
            <a:endParaRPr>
              <a:solidFill>
                <a:schemeClr val="dk2"/>
              </a:solidFill>
            </a:endParaRPr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</a:pPr>
            <a:r>
              <a:rPr lang="en">
                <a:solidFill>
                  <a:schemeClr val="dk2"/>
                </a:solidFill>
              </a:rPr>
              <a:t>Cubic interpolation 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7950"/>
            <a:ext cx="1538675" cy="15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40426"/>
            <a:ext cx="1538675" cy="154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82933"/>
            <a:ext cx="1538675" cy="154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8675" y="497954"/>
            <a:ext cx="1538675" cy="154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8675" y="2040444"/>
            <a:ext cx="1538675" cy="154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8675" y="3582959"/>
            <a:ext cx="1538675" cy="154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77350" y="497942"/>
            <a:ext cx="1538675" cy="154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7350" y="2040442"/>
            <a:ext cx="1538675" cy="154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77350" y="3582928"/>
            <a:ext cx="1538675" cy="154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16025" y="497950"/>
            <a:ext cx="1538675" cy="15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16025" y="2040463"/>
            <a:ext cx="1538675" cy="15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16025" y="3582938"/>
            <a:ext cx="1538675" cy="15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6259150" y="837538"/>
            <a:ext cx="3393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Original images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6259150" y="2469963"/>
            <a:ext cx="3393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Background removed 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6259150" y="3937413"/>
            <a:ext cx="3393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Attention map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DeiT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From the results in the previous slide we can observe </a:t>
            </a:r>
            <a:endParaRPr sz="15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This background removal algorithm is not good because it can remove leaf part also sometimes due to green-coloured thresholding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This part that is removed from the leaf generally corresponds to diseased part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Although background removal helps in focusing more on the leaf only the background removal has to be very accurate 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93" name="Google Shape;293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TiH Onion Data</a:t>
            </a:r>
            <a:endParaRPr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727650" y="1318650"/>
            <a:ext cx="7688700" cy="3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Data collected at Directorate of Onion &amp; Garlic Research (DOGR), Pune</a:t>
            </a:r>
            <a:br>
              <a:rPr lang="en" sz="1400">
                <a:solidFill>
                  <a:schemeClr val="dk2"/>
                </a:solidFill>
              </a:rPr>
            </a:br>
            <a:r>
              <a:rPr lang="en" sz="1400">
                <a:solidFill>
                  <a:schemeClr val="dk2"/>
                </a:solidFill>
              </a:rPr>
              <a:t>Onion dataset consisting of six classes: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Bulb rot: 717 images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Healthy Bulb: 17 </a:t>
            </a:r>
            <a:r>
              <a:rPr lang="en" sz="1400">
                <a:solidFill>
                  <a:schemeClr val="dk2"/>
                </a:solidFill>
              </a:rPr>
              <a:t>images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Healthy seed: 99 </a:t>
            </a:r>
            <a:r>
              <a:rPr lang="en" sz="1400">
                <a:solidFill>
                  <a:schemeClr val="dk2"/>
                </a:solidFill>
              </a:rPr>
              <a:t>images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IYSV: 754 </a:t>
            </a:r>
            <a:r>
              <a:rPr lang="en" sz="1400">
                <a:solidFill>
                  <a:schemeClr val="dk2"/>
                </a:solidFill>
              </a:rPr>
              <a:t>images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Thrips Insect: 240 </a:t>
            </a:r>
            <a:r>
              <a:rPr lang="en" sz="1400">
                <a:solidFill>
                  <a:schemeClr val="dk2"/>
                </a:solidFill>
              </a:rPr>
              <a:t>images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Thrips Symptoms: 306 </a:t>
            </a:r>
            <a:r>
              <a:rPr lang="en" sz="1400">
                <a:solidFill>
                  <a:schemeClr val="dk2"/>
                </a:solidFill>
              </a:rPr>
              <a:t>images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300" y="2374997"/>
            <a:ext cx="5777701" cy="11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/>
        </p:nvSpPr>
        <p:spPr>
          <a:xfrm>
            <a:off x="4085850" y="3503750"/>
            <a:ext cx="4338600" cy="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Sample images from TiH Onion data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729450" y="2078875"/>
            <a:ext cx="76887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DeiT model used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Bulb rot, IYSV, Thrips combined classes used only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Epochs: 10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Data split: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50% train data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25% validation data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25% test data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Pre-trained on ImageNet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09" name="Google Shape;309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729450" y="2078875"/>
            <a:ext cx="76887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Best training accuracy: 100%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Validation accuracy: 99.6%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Test accuracy: 99.8%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Training time: 50.8 s/epoch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88950"/>
            <a:ext cx="4309185" cy="29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72697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1853850"/>
            <a:ext cx="372697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/>
        </p:nvSpPr>
        <p:spPr>
          <a:xfrm>
            <a:off x="903550" y="4793425"/>
            <a:ext cx="22377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validation data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5467675" y="4793425"/>
            <a:ext cx="22377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testing data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2000"/>
            <a:ext cx="8839202" cy="364157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3776250" y="719125"/>
            <a:ext cx="3605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Original Images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3848600" y="4481225"/>
            <a:ext cx="36051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Attention maps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341" name="Google Shape;34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From the results of DeiT model on Onion dataset we can conclude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DeiT model is overfitting on the data based on loss graph and confusion matrices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This is due to very less number of images for transformers and many images are very similar to each other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" sz="1500">
                <a:solidFill>
                  <a:schemeClr val="dk2"/>
                </a:solidFill>
              </a:rPr>
              <a:t>To address this issue we will have to look at techniques to increase our data, and train DeiT model using less data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Timely disease detection and classification helps in better treatment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Plants of interest: Onion &amp; Tomato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CNN models were employed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Achieved good accuracy values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Didn’t had good interpretability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try to improve interpretability of model using Transformer models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729450" y="1796525"/>
            <a:ext cx="76887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600">
                <a:solidFill>
                  <a:schemeClr val="dk2"/>
                </a:solidFill>
              </a:rPr>
              <a:t>Transformers provide 3-5% improvement in accuracy relative to CNNs</a:t>
            </a:r>
            <a:endParaRPr sz="1600">
              <a:solidFill>
                <a:schemeClr val="dk2"/>
              </a:solidFill>
            </a:endParaRPr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600">
                <a:solidFill>
                  <a:schemeClr val="dk2"/>
                </a:solidFill>
              </a:rPr>
              <a:t>Transformers models are also much more interpretable and explainable in terms of activations map and </a:t>
            </a:r>
            <a:r>
              <a:rPr lang="en" sz="1600">
                <a:solidFill>
                  <a:schemeClr val="dk2"/>
                </a:solidFill>
              </a:rPr>
              <a:t>focusing</a:t>
            </a:r>
            <a:r>
              <a:rPr lang="en" sz="1600">
                <a:solidFill>
                  <a:schemeClr val="dk2"/>
                </a:solidFill>
              </a:rPr>
              <a:t> on important parts of image</a:t>
            </a:r>
            <a:endParaRPr sz="1600">
              <a:solidFill>
                <a:schemeClr val="dk2"/>
              </a:solidFill>
            </a:endParaRPr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600">
                <a:solidFill>
                  <a:schemeClr val="dk2"/>
                </a:solidFill>
              </a:rPr>
              <a:t>Using Transformers for onion dataset, overfitted on this dataset due to small number of images and similar looking images</a:t>
            </a:r>
            <a:endParaRPr sz="1600">
              <a:solidFill>
                <a:schemeClr val="dk2"/>
              </a:solidFill>
            </a:endParaRPr>
          </a:p>
          <a:p>
            <a:pPr indent="-31496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600">
                <a:solidFill>
                  <a:schemeClr val="dk2"/>
                </a:solidFill>
              </a:rPr>
              <a:t>Two main challenges needed to address to improve on the Onion dataset:</a:t>
            </a:r>
            <a:endParaRPr sz="1600">
              <a:solidFill>
                <a:schemeClr val="dk2"/>
              </a:solidFill>
            </a:endParaRPr>
          </a:p>
          <a:p>
            <a:pPr indent="-31496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1600">
                <a:solidFill>
                  <a:schemeClr val="dk2"/>
                </a:solidFill>
              </a:rPr>
              <a:t>Training transformer model using less data</a:t>
            </a:r>
            <a:endParaRPr sz="1600">
              <a:solidFill>
                <a:schemeClr val="dk2"/>
              </a:solidFill>
            </a:endParaRPr>
          </a:p>
          <a:p>
            <a:pPr indent="-31496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1600">
                <a:solidFill>
                  <a:schemeClr val="dk2"/>
                </a:solidFill>
              </a:rPr>
              <a:t>Background removal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49" name="Google Shape;349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540"/>
              <a:t>THANK YOU!</a:t>
            </a:r>
            <a:endParaRPr sz="6540"/>
          </a:p>
        </p:txBody>
      </p:sp>
      <p:sp>
        <p:nvSpPr>
          <p:cNvPr id="355" name="Google Shape;355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40"/>
              <a:t>   Appendix</a:t>
            </a:r>
            <a:endParaRPr sz="6040"/>
          </a:p>
        </p:txBody>
      </p:sp>
      <p:sp>
        <p:nvSpPr>
          <p:cNvPr id="361" name="Google Shape;361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</a:t>
            </a:r>
            <a:endParaRPr/>
          </a:p>
        </p:txBody>
      </p:sp>
      <p:sp>
        <p:nvSpPr>
          <p:cNvPr id="367" name="Google Shape;367;p45"/>
          <p:cNvSpPr txBox="1"/>
          <p:nvPr>
            <p:ph idx="1" type="body"/>
          </p:nvPr>
        </p:nvSpPr>
        <p:spPr>
          <a:xfrm>
            <a:off x="729450" y="2078875"/>
            <a:ext cx="7688700" cy="29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Transformers:</a:t>
            </a:r>
            <a:endParaRPr sz="16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Training data-efficient image transformers and distillation through attention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An Image is Worth 16x16 Words: Transformers for Image Recognition at Scale</a:t>
            </a:r>
            <a:endParaRPr sz="14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Grad-CAM: Visual Explanations from Deep Networks via Gradient-based Localization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Mechanism of Feature Learning in Deep Fully Connected Networks and Kernel Machines that Recursively Learn Features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Automatic Leaf Extraction From Outdoor Images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74" name="Google Shape;374;p46"/>
          <p:cNvSpPr txBox="1"/>
          <p:nvPr>
            <p:ph idx="1" type="body"/>
          </p:nvPr>
        </p:nvSpPr>
        <p:spPr>
          <a:xfrm>
            <a:off x="729450" y="2078875"/>
            <a:ext cx="7688700" cy="28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Selvaraju, R. R., Cogswell, M., Das, A., Vedantam, R., Parikh, D., &amp; Batra, D. (2017). Grad-CAM: Visual Explanations from Deep Networks via Gradient-based Localization. In Proceedings of the IEEE International Conference on Computer Vision (ICCV) (pp. 618-626)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Dosovitskiy, A., Beyer, L., Kolesnikov, A., Weissenborn, D., Uszkoreit, J., Unterthiner, T., &amp; Houlsby, N. (2021). An image is worth 16x16 words: Transformers for image recognition at scale. arXiv preprint arXiv:2010.11929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Radhakrishnan, A., Beaglehole, D., Pandit, P., &amp; Belkin, M. (2022). Mechanism of feature learning in deep fully connected networks and kernel machines that recursively learn features. arXiv preprint arXiv:2212.13881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Touvron, H., Cord, M., Douze, M., Jegou, H., Joulin, A., &amp; Lapoujade, M. (2021). Training data-efficient image transformers &amp; distillation through attention. arXiv preprint arXiv:2012.12877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SzPts val="1200"/>
              <a:buFont typeface="Open Sans"/>
              <a:buAutoNum type="arabicPeriod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Nantheera Anantrasirichai, Sion Hannuna, and Nishan Canagarajah. "Automatic Leaf Extraction from Outdoor Images." arXiv preprint arXiv:1709.06437 (2017)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PlantVillage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Data collected from 30 countries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Total 54,303 images divided for 38 classes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18,160 tomato plant images for 10 classes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875" y="1808000"/>
            <a:ext cx="4448127" cy="23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5080400" y="4152500"/>
            <a:ext cx="396900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Distribution of different tomato classes in PlantVillage dataset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981350"/>
            <a:ext cx="3708125" cy="18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729450" y="4821925"/>
            <a:ext cx="3969000" cy="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PlantVillage examples (</a:t>
            </a:r>
            <a:r>
              <a:rPr i="1" lang="en" sz="10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i="1"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https://plantvillage.psu.edu/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DenseNet121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DenseNet-121 consists of 4 Dense blocks containing different number of denselayers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Pre-trained on ImageNet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400" y="3016501"/>
            <a:ext cx="4818975" cy="14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5148325" y="4517200"/>
            <a:ext cx="65571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Architecture of DenseNet121 model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i="1" lang="en" sz="1000" u="sng">
                <a:solidFill>
                  <a:schemeClr val="hlink"/>
                </a:solidFill>
                <a:hlinkClick r:id="rId4"/>
              </a:rPr>
              <a:t> A schematic illustration of the DenseNet-121 architecture [82]</a:t>
            </a:r>
            <a:endParaRPr i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Divided data into 80% train and 20% validation data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Fine-tuned model on tomato classes for 20 epochs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Achieved best validation accuracy of 92.5%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300" y="2571750"/>
            <a:ext cx="3977524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Activations using GradCAM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Grad-CAM is a technique for visualizing and interpreting deep learning models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It generates heatmaps highlighting regions in an image that are most relevant to the prediction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Enhances model explainability by showing which image features contribute to a specific prediction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275" y="3145575"/>
            <a:ext cx="1790875" cy="17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275" y="1234550"/>
            <a:ext cx="1790875" cy="17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4100" y="3145587"/>
            <a:ext cx="1790875" cy="17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4100" y="1236950"/>
            <a:ext cx="1790875" cy="178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5850" y="1234573"/>
            <a:ext cx="1790875" cy="17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5849" y="3145600"/>
            <a:ext cx="1790875" cy="17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4975" y="1234575"/>
            <a:ext cx="1790875" cy="17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64975" y="3138310"/>
            <a:ext cx="1790875" cy="1805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990300" y="2906863"/>
            <a:ext cx="71634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Samples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of correctly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classified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images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1322975" y="4837375"/>
            <a:ext cx="7163400" cy="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GradCAM result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1242925" y="661750"/>
            <a:ext cx="69039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From the results in the </a:t>
            </a:r>
            <a:r>
              <a:rPr lang="en" sz="1500">
                <a:solidFill>
                  <a:schemeClr val="dk2"/>
                </a:solidFill>
              </a:rPr>
              <a:t>previous</a:t>
            </a:r>
            <a:r>
              <a:rPr lang="en" sz="1500">
                <a:solidFill>
                  <a:schemeClr val="dk2"/>
                </a:solidFill>
              </a:rPr>
              <a:t> slide we can observe </a:t>
            </a:r>
            <a:endParaRPr sz="15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The model is not focusing on important parts of the leaf even for the correctly classified images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We get good accuracy values but still model does not have good interpretability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need to focus on </a:t>
            </a:r>
            <a:r>
              <a:rPr lang="en" sz="1300">
                <a:solidFill>
                  <a:schemeClr val="dk2"/>
                </a:solidFill>
              </a:rPr>
              <a:t>improving</a:t>
            </a:r>
            <a:r>
              <a:rPr lang="en" sz="1300">
                <a:solidFill>
                  <a:schemeClr val="dk2"/>
                </a:solidFill>
              </a:rPr>
              <a:t> the interpretability of the model to focus on important parts of images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For this we use transformers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